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19"/>
  </p:notesMasterIdLst>
  <p:sldIdLst>
    <p:sldId id="256" r:id="rId2"/>
    <p:sldId id="257" r:id="rId3"/>
    <p:sldId id="281" r:id="rId4"/>
    <p:sldId id="283" r:id="rId5"/>
    <p:sldId id="282" r:id="rId6"/>
    <p:sldId id="263" r:id="rId7"/>
    <p:sldId id="264" r:id="rId8"/>
    <p:sldId id="265" r:id="rId9"/>
    <p:sldId id="273" r:id="rId10"/>
    <p:sldId id="266" r:id="rId11"/>
    <p:sldId id="269" r:id="rId12"/>
    <p:sldId id="268" r:id="rId13"/>
    <p:sldId id="270" r:id="rId14"/>
    <p:sldId id="280" r:id="rId15"/>
    <p:sldId id="272" r:id="rId16"/>
    <p:sldId id="267" r:id="rId17"/>
    <p:sldId id="274" r:id="rId18"/>
  </p:sldIdLst>
  <p:sldSz cx="9144000" cy="6858000" type="screen4x3"/>
  <p:notesSz cx="6858000" cy="9144000"/>
  <p:embeddedFontLst>
    <p:embeddedFont>
      <p:font typeface="Century Gothic" pitchFamily="34" charset="0"/>
      <p:regular r:id="rId20"/>
      <p:bold r:id="rId21"/>
      <p:italic r:id="rId22"/>
      <p:boldItalic r:id="rId23"/>
    </p:embeddedFont>
    <p:embeddedFont>
      <p:font typeface="Calibri" pitchFamily="34" charset="0"/>
      <p:regular r:id="rId24"/>
      <p:bold r:id="rId25"/>
      <p:italic r:id="rId26"/>
      <p:boldItalic r:id="rId27"/>
    </p:embeddedFont>
    <p:embeddedFont>
      <p:font typeface="Palatino Linotype" pitchFamily="18" charset="0"/>
      <p:regular r:id="rId28"/>
      <p:bold r:id="rId29"/>
      <p:italic r:id="rId30"/>
      <p:boldItalic r:id="rId31"/>
    </p:embeddedFont>
    <p:embeddedFont>
      <p:font typeface="Aharoni" pitchFamily="2" charset="-79"/>
      <p:bold r:id="rId32"/>
    </p:embeddedFont>
    <p:embeddedFont>
      <p:font typeface="Bernard MT Condensed"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86" autoAdjust="0"/>
  </p:normalViewPr>
  <p:slideViewPr>
    <p:cSldViewPr>
      <p:cViewPr varScale="1">
        <p:scale>
          <a:sx n="62" d="100"/>
          <a:sy n="62" d="100"/>
        </p:scale>
        <p:origin x="-15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579F7-3D73-4ACD-84DA-70A7E91B938D}" type="datetimeFigureOut">
              <a:rPr lang="en-US" smtClean="0"/>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22E06-5B6A-4A25-9DE5-1EE376668E27}" type="slidenum">
              <a:rPr lang="en-US" smtClean="0"/>
              <a:t>‹#›</a:t>
            </a:fld>
            <a:endParaRPr lang="en-US"/>
          </a:p>
        </p:txBody>
      </p:sp>
    </p:spTree>
    <p:extLst>
      <p:ext uri="{BB962C8B-B14F-4D97-AF65-F5344CB8AC3E}">
        <p14:creationId xmlns:p14="http://schemas.microsoft.com/office/powerpoint/2010/main" val="108920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sacred trust, I mean to convey</a:t>
            </a:r>
            <a:r>
              <a:rPr lang="en-US" baseline="0" dirty="0" smtClean="0"/>
              <a:t> something that God Himself has entrusted or given to us to manage. We understand this when we deposit out money into a bank or when we entrust our health or perhaps life into a surgeon. When something is entrusted to us, it requires our faithful care and responsibility toward it (1 Cor. 4:1, 2).</a:t>
            </a:r>
            <a:endParaRPr lang="en-US" dirty="0"/>
          </a:p>
        </p:txBody>
      </p:sp>
      <p:sp>
        <p:nvSpPr>
          <p:cNvPr id="4" name="Slide Number Placeholder 3"/>
          <p:cNvSpPr>
            <a:spLocks noGrp="1"/>
          </p:cNvSpPr>
          <p:nvPr>
            <p:ph type="sldNum" sz="quarter" idx="10"/>
          </p:nvPr>
        </p:nvSpPr>
        <p:spPr/>
        <p:txBody>
          <a:bodyPr/>
          <a:lstStyle/>
          <a:p>
            <a:fld id="{7FB22E06-5B6A-4A25-9DE5-1EE376668E27}" type="slidenum">
              <a:rPr lang="en-US" smtClean="0"/>
              <a:t>1</a:t>
            </a:fld>
            <a:endParaRPr lang="en-US"/>
          </a:p>
        </p:txBody>
      </p:sp>
    </p:spTree>
    <p:extLst>
      <p:ext uri="{BB962C8B-B14F-4D97-AF65-F5344CB8AC3E}">
        <p14:creationId xmlns:p14="http://schemas.microsoft.com/office/powerpoint/2010/main" val="5129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Redefining</a:t>
            </a:r>
            <a:r>
              <a:rPr lang="en-US" baseline="0" dirty="0" smtClean="0"/>
              <a:t> who a pastor is makes a mortal man contend with the Father as to who a pastor is. When man changes the Bible definition of a pastor, he looks just as pathetic defining what a pastor is to God as does the man who seeks to define what marriage is to God.</a:t>
            </a:r>
            <a:endParaRPr lang="en-US" dirty="0"/>
          </a:p>
        </p:txBody>
      </p:sp>
      <p:sp>
        <p:nvSpPr>
          <p:cNvPr id="4" name="Slide Number Placeholder 3"/>
          <p:cNvSpPr>
            <a:spLocks noGrp="1"/>
          </p:cNvSpPr>
          <p:nvPr>
            <p:ph type="sldNum" sz="quarter" idx="10"/>
          </p:nvPr>
        </p:nvSpPr>
        <p:spPr/>
        <p:txBody>
          <a:bodyPr/>
          <a:lstStyle/>
          <a:p>
            <a:fld id="{7FB22E06-5B6A-4A25-9DE5-1EE376668E27}" type="slidenum">
              <a:rPr lang="en-US" smtClean="0"/>
              <a:t>15</a:t>
            </a:fld>
            <a:endParaRPr lang="en-US"/>
          </a:p>
        </p:txBody>
      </p:sp>
    </p:spTree>
    <p:extLst>
      <p:ext uri="{BB962C8B-B14F-4D97-AF65-F5344CB8AC3E}">
        <p14:creationId xmlns:p14="http://schemas.microsoft.com/office/powerpoint/2010/main" val="6193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22E06-5B6A-4A25-9DE5-1EE376668E27}" type="slidenum">
              <a:rPr lang="en-US" smtClean="0"/>
              <a:t>16</a:t>
            </a:fld>
            <a:endParaRPr lang="en-US"/>
          </a:p>
        </p:txBody>
      </p:sp>
    </p:spTree>
    <p:extLst>
      <p:ext uri="{BB962C8B-B14F-4D97-AF65-F5344CB8AC3E}">
        <p14:creationId xmlns:p14="http://schemas.microsoft.com/office/powerpoint/2010/main" val="385974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FB22E06-5B6A-4A25-9DE5-1EE376668E27}" type="slidenum">
              <a:rPr lang="en-US" smtClean="0"/>
              <a:t>17</a:t>
            </a:fld>
            <a:endParaRPr lang="en-US"/>
          </a:p>
        </p:txBody>
      </p:sp>
    </p:spTree>
    <p:extLst>
      <p:ext uri="{BB962C8B-B14F-4D97-AF65-F5344CB8AC3E}">
        <p14:creationId xmlns:p14="http://schemas.microsoft.com/office/powerpoint/2010/main" val="385974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Paul’s day the world was inundated with many false beliefs,</a:t>
            </a:r>
            <a:r>
              <a:rPr lang="en-US" baseline="0" dirty="0" smtClean="0"/>
              <a:t> false gods, false teachers, etc. But true ministers of the gospel stood out and apart from frauds the same way our true God stands out and apart from man-made gods. It is the character of the Christian and here we see the Christian proclaimer that stands out and above others.</a:t>
            </a:r>
          </a:p>
          <a:p>
            <a:endParaRPr lang="en-US" baseline="0" dirty="0" smtClean="0"/>
          </a:p>
          <a:p>
            <a:r>
              <a:rPr lang="en-US" baseline="0" dirty="0" smtClean="0"/>
              <a:t>TENACIOUS – Paul was relentless and did not lose heart amidst conflict.  The Christian needs to respect the fact that the gospel is an offense to many. Being an offense, it will turn many away. It will make others angry. We should not minimize this aspect of the gospel. Because the gospel ruptures the hearing and thinking of so many, it manifest a tenacious spirit with those who are entrusted with it. Paul’s relentless forward movement with the gospel amidst conflict was based on his absolute confidence in it (2 Cor. 3:12).  It should also be well remarked as someone once said, “</a:t>
            </a:r>
            <a:r>
              <a:rPr lang="en-US" sz="1200" b="0" i="0" kern="1200" dirty="0" smtClean="0">
                <a:solidFill>
                  <a:schemeClr val="tx1"/>
                </a:solidFill>
                <a:effectLst/>
                <a:latin typeface="+mn-lt"/>
                <a:ea typeface="+mn-ea"/>
                <a:cs typeface="+mn-cs"/>
              </a:rPr>
              <a:t>The mark of a great leader is not how well he avoids conflict, but how courageously he accepts it.”</a:t>
            </a:r>
            <a:endParaRPr lang="en-US" dirty="0" smtClean="0"/>
          </a:p>
          <a:p>
            <a:endParaRPr lang="en-US" dirty="0"/>
          </a:p>
        </p:txBody>
      </p:sp>
      <p:sp>
        <p:nvSpPr>
          <p:cNvPr id="4" name="Slide Number Placeholder 3"/>
          <p:cNvSpPr>
            <a:spLocks noGrp="1"/>
          </p:cNvSpPr>
          <p:nvPr>
            <p:ph type="sldNum" sz="quarter" idx="10"/>
          </p:nvPr>
        </p:nvSpPr>
        <p:spPr/>
        <p:txBody>
          <a:bodyPr/>
          <a:lstStyle/>
          <a:p>
            <a:fld id="{7FB22E06-5B6A-4A25-9DE5-1EE376668E27}" type="slidenum">
              <a:rPr lang="en-US" smtClean="0"/>
              <a:t>4</a:t>
            </a:fld>
            <a:endParaRPr lang="en-US"/>
          </a:p>
        </p:txBody>
      </p:sp>
    </p:spTree>
    <p:extLst>
      <p:ext uri="{BB962C8B-B14F-4D97-AF65-F5344CB8AC3E}">
        <p14:creationId xmlns:p14="http://schemas.microsoft.com/office/powerpoint/2010/main" val="196415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SINCERE - Paul’s conduct was authentic,</a:t>
            </a:r>
            <a:r>
              <a:rPr lang="en-US" baseline="0" dirty="0" smtClean="0"/>
              <a:t> genuine and honest. His exhortation did not stem out of a source of error, uncleanness (impurity) or deceit (word means decoy, like bait). As his message was genuine, so Paul’s heart was sincere when preaching it (2 Cor. 1:12; 2:17). Sincerity is often measured by diligence (2 Cor. 8:8; Col. 3:22). </a:t>
            </a:r>
          </a:p>
          <a:p>
            <a:endParaRPr lang="en-US" baseline="0" dirty="0" smtClean="0"/>
          </a:p>
          <a:p>
            <a:r>
              <a:rPr lang="en-US" baseline="0" dirty="0" smtClean="0"/>
              <a:t>ACCOUNTABLE – We are often accountable to men, but Christians, preachers and elders fail the course they are on when they lose sight of their answerability to God (Heb. 13:17; Rev. 2:23).</a:t>
            </a:r>
          </a:p>
          <a:p>
            <a:endParaRPr lang="en-US" baseline="0" dirty="0" smtClean="0"/>
          </a:p>
          <a:p>
            <a:r>
              <a:rPr lang="en-US" baseline="0" dirty="0" smtClean="0"/>
              <a:t>AFFECTIONATE – No picture can rival the affectionate loving care of a mother with her nursing infant.  Patience and care is a mark of motherhood and so it is for God’s ministers (see Phil. 2:19-22).</a:t>
            </a:r>
          </a:p>
          <a:p>
            <a:endParaRPr lang="en-US" baseline="0" dirty="0" smtClean="0"/>
          </a:p>
          <a:p>
            <a:r>
              <a:rPr lang="en-US" baseline="0" dirty="0" smtClean="0"/>
              <a:t>Finally Paul balances the character portrait that is worthy of the gospel as that of a father. The full spectrum is here given. The mother affectionately and tenderly cares for the needs as well as the father who leads and instructs in righteousness.  Such a quality yields spiritual strength and direction.</a:t>
            </a:r>
          </a:p>
        </p:txBody>
      </p:sp>
      <p:sp>
        <p:nvSpPr>
          <p:cNvPr id="4" name="Slide Number Placeholder 3"/>
          <p:cNvSpPr>
            <a:spLocks noGrp="1"/>
          </p:cNvSpPr>
          <p:nvPr>
            <p:ph type="sldNum" sz="quarter" idx="10"/>
          </p:nvPr>
        </p:nvSpPr>
        <p:spPr/>
        <p:txBody>
          <a:bodyPr/>
          <a:lstStyle/>
          <a:p>
            <a:fld id="{7FB22E06-5B6A-4A25-9DE5-1EE376668E27}" type="slidenum">
              <a:rPr lang="en-US" smtClean="0"/>
              <a:t>5</a:t>
            </a:fld>
            <a:endParaRPr lang="en-US"/>
          </a:p>
        </p:txBody>
      </p:sp>
    </p:spTree>
    <p:extLst>
      <p:ext uri="{BB962C8B-B14F-4D97-AF65-F5344CB8AC3E}">
        <p14:creationId xmlns:p14="http://schemas.microsoft.com/office/powerpoint/2010/main" val="1964150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FB22E06-5B6A-4A25-9DE5-1EE376668E27}" type="slidenum">
              <a:rPr lang="en-US" smtClean="0"/>
              <a:t>9</a:t>
            </a:fld>
            <a:endParaRPr lang="en-US"/>
          </a:p>
        </p:txBody>
      </p:sp>
    </p:spTree>
    <p:extLst>
      <p:ext uri="{BB962C8B-B14F-4D97-AF65-F5344CB8AC3E}">
        <p14:creationId xmlns:p14="http://schemas.microsoft.com/office/powerpoint/2010/main" val="385974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salesman</a:t>
            </a:r>
          </a:p>
          <a:p>
            <a:r>
              <a:rPr lang="en-US" baseline="0" dirty="0" smtClean="0"/>
              <a:t>A stand up comic</a:t>
            </a:r>
          </a:p>
          <a:p>
            <a:r>
              <a:rPr lang="en-US" baseline="0" dirty="0" smtClean="0"/>
              <a:t>A praying nurse who spends his time visiting the sick</a:t>
            </a:r>
          </a:p>
          <a:p>
            <a:r>
              <a:rPr lang="en-US" baseline="0" dirty="0" smtClean="0"/>
              <a:t>An entertainment organizer for the church (a camp planner, a babysitter, a coach, and a big brother to the youth)</a:t>
            </a:r>
          </a:p>
          <a:p>
            <a:r>
              <a:rPr lang="en-US" baseline="0" dirty="0" smtClean="0"/>
              <a:t>A psychologist (a counselor for broken families and those with low esteem)</a:t>
            </a:r>
          </a:p>
          <a:p>
            <a:r>
              <a:rPr lang="en-US" baseline="0" dirty="0" smtClean="0"/>
              <a:t>A motivational speaker who sprinkles levity  and jokes into life</a:t>
            </a:r>
          </a:p>
          <a:p>
            <a:endParaRPr lang="en-US" baseline="0" dirty="0" smtClean="0"/>
          </a:p>
          <a:p>
            <a:r>
              <a:rPr lang="en-US" baseline="0" dirty="0" smtClean="0"/>
              <a:t>I don’t see much of them seeking to be soldiers of Christ.</a:t>
            </a:r>
          </a:p>
        </p:txBody>
      </p:sp>
      <p:sp>
        <p:nvSpPr>
          <p:cNvPr id="4" name="Slide Number Placeholder 3"/>
          <p:cNvSpPr>
            <a:spLocks noGrp="1"/>
          </p:cNvSpPr>
          <p:nvPr>
            <p:ph type="sldNum" sz="quarter" idx="10"/>
          </p:nvPr>
        </p:nvSpPr>
        <p:spPr/>
        <p:txBody>
          <a:bodyPr/>
          <a:lstStyle/>
          <a:p>
            <a:fld id="{7FB22E06-5B6A-4A25-9DE5-1EE376668E27}" type="slidenum">
              <a:rPr lang="en-US" smtClean="0"/>
              <a:t>10</a:t>
            </a:fld>
            <a:endParaRPr lang="en-US"/>
          </a:p>
        </p:txBody>
      </p:sp>
    </p:spTree>
    <p:extLst>
      <p:ext uri="{BB962C8B-B14F-4D97-AF65-F5344CB8AC3E}">
        <p14:creationId xmlns:p14="http://schemas.microsoft.com/office/powerpoint/2010/main" val="385974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Jesus</a:t>
            </a:r>
            <a:r>
              <a:rPr lang="en-US" baseline="0" dirty="0" smtClean="0"/>
              <a:t> come against this church and fight against them with the sword of His mouth? Would it not in part be with true gospel preachers slaying the error in which they held with the word of God (2 Cor. 10:2; 12:20, 21; 13:10)?</a:t>
            </a:r>
          </a:p>
        </p:txBody>
      </p:sp>
      <p:sp>
        <p:nvSpPr>
          <p:cNvPr id="4" name="Slide Number Placeholder 3"/>
          <p:cNvSpPr>
            <a:spLocks noGrp="1"/>
          </p:cNvSpPr>
          <p:nvPr>
            <p:ph type="sldNum" sz="quarter" idx="10"/>
          </p:nvPr>
        </p:nvSpPr>
        <p:spPr/>
        <p:txBody>
          <a:bodyPr/>
          <a:lstStyle/>
          <a:p>
            <a:fld id="{7FB22E06-5B6A-4A25-9DE5-1EE376668E27}" type="slidenum">
              <a:rPr lang="en-US" smtClean="0"/>
              <a:t>11</a:t>
            </a:fld>
            <a:endParaRPr lang="en-US"/>
          </a:p>
        </p:txBody>
      </p:sp>
    </p:spTree>
    <p:extLst>
      <p:ext uri="{BB962C8B-B14F-4D97-AF65-F5344CB8AC3E}">
        <p14:creationId xmlns:p14="http://schemas.microsoft.com/office/powerpoint/2010/main" val="385974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they have perverted the Bible pastor and the Bible evangelist and have made a mockery out of both works and words, so they have treated Christ by transforming this Holy One of God into an all accepting tolerant man.  This is infiltrating into the church too. I read an article by a member of the church of Christ who wrote how Jesus can use drug dealers and prostitutes. He cannot use such in the kingdom for such cannot inherit the kingdom of heaven as a drug dealer or prostitute. They must repent. </a:t>
            </a:r>
          </a:p>
          <a:p>
            <a:endParaRPr lang="en-US" baseline="0" dirty="0" smtClean="0"/>
          </a:p>
          <a:p>
            <a:r>
              <a:rPr lang="en-US" baseline="0" dirty="0" smtClean="0"/>
              <a:t>I came across an interesting article by a member of a denomination somewhat taking to task the common concept of who a pastor is within his circle of influence…</a:t>
            </a:r>
            <a:endParaRPr lang="en-US" dirty="0"/>
          </a:p>
        </p:txBody>
      </p:sp>
      <p:sp>
        <p:nvSpPr>
          <p:cNvPr id="4" name="Slide Number Placeholder 3"/>
          <p:cNvSpPr>
            <a:spLocks noGrp="1"/>
          </p:cNvSpPr>
          <p:nvPr>
            <p:ph type="sldNum" sz="quarter" idx="10"/>
          </p:nvPr>
        </p:nvSpPr>
        <p:spPr/>
        <p:txBody>
          <a:bodyPr/>
          <a:lstStyle/>
          <a:p>
            <a:fld id="{7FB22E06-5B6A-4A25-9DE5-1EE376668E27}" type="slidenum">
              <a:rPr lang="en-US" smtClean="0"/>
              <a:t>12</a:t>
            </a:fld>
            <a:endParaRPr lang="en-US"/>
          </a:p>
        </p:txBody>
      </p:sp>
    </p:spTree>
    <p:extLst>
      <p:ext uri="{BB962C8B-B14F-4D97-AF65-F5344CB8AC3E}">
        <p14:creationId xmlns:p14="http://schemas.microsoft.com/office/powerpoint/2010/main" val="108590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continued. “But when a pastor spends the majority of his time ‘taking time out’ to do these things, he risks neglecting the gift he has been given… The success of the modern </a:t>
            </a:r>
            <a:r>
              <a:rPr lang="en-US" dirty="0" err="1" smtClean="0"/>
              <a:t>megachurch</a:t>
            </a:r>
            <a:r>
              <a:rPr lang="en-US" dirty="0" smtClean="0"/>
              <a:t> may be due partly to the fact that a senior pastor, often a gifted preacher and expositor, is freed by his staff to actually do the work he has been called to do. How much more effective might the Church be if all those who are called to teach the word of God were able to do the same thing?” (ibid.)</a:t>
            </a:r>
          </a:p>
          <a:p>
            <a:endParaRPr lang="en-US" dirty="0"/>
          </a:p>
        </p:txBody>
      </p:sp>
      <p:sp>
        <p:nvSpPr>
          <p:cNvPr id="4" name="Slide Number Placeholder 3"/>
          <p:cNvSpPr>
            <a:spLocks noGrp="1"/>
          </p:cNvSpPr>
          <p:nvPr>
            <p:ph type="sldNum" sz="quarter" idx="10"/>
          </p:nvPr>
        </p:nvSpPr>
        <p:spPr/>
        <p:txBody>
          <a:bodyPr/>
          <a:lstStyle/>
          <a:p>
            <a:fld id="{7FB22E06-5B6A-4A25-9DE5-1EE376668E27}" type="slidenum">
              <a:rPr lang="en-US" smtClean="0"/>
              <a:t>13</a:t>
            </a:fld>
            <a:endParaRPr lang="en-US"/>
          </a:p>
        </p:txBody>
      </p:sp>
    </p:spTree>
    <p:extLst>
      <p:ext uri="{BB962C8B-B14F-4D97-AF65-F5344CB8AC3E}">
        <p14:creationId xmlns:p14="http://schemas.microsoft.com/office/powerpoint/2010/main" val="245224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Redefining</a:t>
            </a:r>
            <a:r>
              <a:rPr lang="en-US" baseline="0" dirty="0" smtClean="0"/>
              <a:t> who a pastor is makes a mortal man contend with the Father as to who a pastor is. When man changes the Bible definition of a pastor, he looks just as pathetic defining what a pastor is to God as does the man who seeks to define what marriage is to God.</a:t>
            </a:r>
            <a:endParaRPr lang="en-US" dirty="0"/>
          </a:p>
        </p:txBody>
      </p:sp>
      <p:sp>
        <p:nvSpPr>
          <p:cNvPr id="4" name="Slide Number Placeholder 3"/>
          <p:cNvSpPr>
            <a:spLocks noGrp="1"/>
          </p:cNvSpPr>
          <p:nvPr>
            <p:ph type="sldNum" sz="quarter" idx="10"/>
          </p:nvPr>
        </p:nvSpPr>
        <p:spPr/>
        <p:txBody>
          <a:bodyPr/>
          <a:lstStyle/>
          <a:p>
            <a:fld id="{7FB22E06-5B6A-4A25-9DE5-1EE376668E27}" type="slidenum">
              <a:rPr lang="en-US" smtClean="0"/>
              <a:t>14</a:t>
            </a:fld>
            <a:endParaRPr lang="en-US"/>
          </a:p>
        </p:txBody>
      </p:sp>
    </p:spTree>
    <p:extLst>
      <p:ext uri="{BB962C8B-B14F-4D97-AF65-F5344CB8AC3E}">
        <p14:creationId xmlns:p14="http://schemas.microsoft.com/office/powerpoint/2010/main" val="6193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6885663-80C8-448A-B469-833D11082E6C}" type="datetimeFigureOut">
              <a:rPr lang="en-US" smtClean="0"/>
              <a:t>12/7/2012</a:t>
            </a:fld>
            <a:endParaRPr lang="en-US"/>
          </a:p>
        </p:txBody>
      </p:sp>
      <p:sp>
        <p:nvSpPr>
          <p:cNvPr id="8" name="Slide Number Placeholder 7"/>
          <p:cNvSpPr>
            <a:spLocks noGrp="1"/>
          </p:cNvSpPr>
          <p:nvPr>
            <p:ph type="sldNum" sz="quarter" idx="11"/>
          </p:nvPr>
        </p:nvSpPr>
        <p:spPr/>
        <p:txBody>
          <a:bodyPr/>
          <a:lstStyle/>
          <a:p>
            <a:fld id="{291E1453-FB1D-416A-9E3C-5A06240A9B4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1453-FB1D-416A-9E3C-5A06240A9B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1453-FB1D-416A-9E3C-5A06240A9B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6885663-80C8-448A-B469-833D11082E6C}"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1453-FB1D-416A-9E3C-5A06240A9B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85663-80C8-448A-B469-833D11082E6C}" type="datetimeFigureOut">
              <a:rPr lang="en-US" smtClean="0"/>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1453-FB1D-416A-9E3C-5A06240A9B41}"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6885663-80C8-448A-B469-833D11082E6C}"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E1453-FB1D-416A-9E3C-5A06240A9B41}"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6885663-80C8-448A-B469-833D11082E6C}" type="datetimeFigureOut">
              <a:rPr lang="en-US" smtClean="0"/>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E1453-FB1D-416A-9E3C-5A06240A9B4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885663-80C8-448A-B469-833D11082E6C}" type="datetimeFigureOut">
              <a:rPr lang="en-US" smtClean="0"/>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E1453-FB1D-416A-9E3C-5A06240A9B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5663-80C8-448A-B469-833D11082E6C}" type="datetimeFigureOut">
              <a:rPr lang="en-US" smtClean="0"/>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E1453-FB1D-416A-9E3C-5A06240A9B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E1453-FB1D-416A-9E3C-5A06240A9B4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E1453-FB1D-416A-9E3C-5A06240A9B4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6885663-80C8-448A-B469-833D11082E6C}" type="datetimeFigureOut">
              <a:rPr lang="en-US" smtClean="0"/>
              <a:t>12/7/2012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91E1453-FB1D-416A-9E3C-5A06240A9B41}"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quodlibet.net/articles/schooley-pastor.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Sacred </a:t>
            </a:r>
            <a:r>
              <a:rPr lang="en-US" dirty="0" smtClean="0">
                <a:solidFill>
                  <a:schemeClr val="tx1"/>
                </a:solidFill>
              </a:rPr>
              <a:t>Trusts</a:t>
            </a: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t>What God Has Entrusted To Us</a:t>
            </a:r>
            <a:endParaRPr lang="en-US" dirty="0"/>
          </a:p>
        </p:txBody>
      </p:sp>
      <p:sp>
        <p:nvSpPr>
          <p:cNvPr id="4" name="TextBox 3"/>
          <p:cNvSpPr txBox="1"/>
          <p:nvPr/>
        </p:nvSpPr>
        <p:spPr>
          <a:xfrm>
            <a:off x="457200" y="457200"/>
            <a:ext cx="780983" cy="369332"/>
          </a:xfrm>
          <a:prstGeom prst="rect">
            <a:avLst/>
          </a:prstGeom>
          <a:noFill/>
        </p:spPr>
        <p:txBody>
          <a:bodyPr wrap="none" rtlCol="0">
            <a:spAutoFit/>
          </a:bodyPr>
          <a:lstStyle/>
          <a:p>
            <a:r>
              <a:rPr lang="en-US" b="1" dirty="0" smtClean="0"/>
              <a:t>Part 1</a:t>
            </a:r>
            <a:endParaRPr lang="en-US" b="1" dirty="0"/>
          </a:p>
        </p:txBody>
      </p:sp>
    </p:spTree>
    <p:extLst>
      <p:ext uri="{BB962C8B-B14F-4D97-AF65-F5344CB8AC3E}">
        <p14:creationId xmlns:p14="http://schemas.microsoft.com/office/powerpoint/2010/main" val="354148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2 Timothy 2:1-7</a:t>
            </a:r>
            <a:endParaRPr lang="en-US" dirty="0"/>
          </a:p>
        </p:txBody>
      </p:sp>
      <p:sp>
        <p:nvSpPr>
          <p:cNvPr id="5" name="Content Placeholder 4"/>
          <p:cNvSpPr>
            <a:spLocks noGrp="1"/>
          </p:cNvSpPr>
          <p:nvPr>
            <p:ph idx="1"/>
          </p:nvPr>
        </p:nvSpPr>
        <p:spPr>
          <a:xfrm>
            <a:off x="457200" y="1600200"/>
            <a:ext cx="8229600" cy="5257800"/>
          </a:xfrm>
        </p:spPr>
        <p:txBody>
          <a:bodyPr>
            <a:normAutofit/>
          </a:bodyPr>
          <a:lstStyle/>
          <a:p>
            <a:pPr marL="0" lvl="1" indent="0">
              <a:buNone/>
            </a:pPr>
            <a:r>
              <a:rPr lang="en-US" sz="3200" b="1" dirty="0" smtClean="0"/>
              <a:t>Threefold Picture of Preachers</a:t>
            </a:r>
          </a:p>
          <a:p>
            <a:pPr marL="0" lvl="1" indent="0">
              <a:buNone/>
            </a:pPr>
            <a:r>
              <a:rPr lang="en-US" sz="3200" b="1" dirty="0" smtClean="0">
                <a:solidFill>
                  <a:schemeClr val="accent2"/>
                </a:solidFill>
              </a:rPr>
              <a:t>1) SOLDIER (2:3, 4)</a:t>
            </a:r>
          </a:p>
          <a:p>
            <a:pPr marL="742950" lvl="2" indent="-342900"/>
            <a:r>
              <a:rPr lang="en-US" sz="3600" dirty="0" smtClean="0"/>
              <a:t>The denominational world has effectively </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erased</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dirty="0" smtClean="0"/>
              <a:t>this characteristic of God’s minister</a:t>
            </a:r>
          </a:p>
          <a:p>
            <a:pPr marL="1200150" lvl="3" indent="-342900"/>
            <a:endParaRPr lang="en-US" sz="2400" dirty="0" smtClean="0"/>
          </a:p>
        </p:txBody>
      </p:sp>
      <p:pic>
        <p:nvPicPr>
          <p:cNvPr id="5122" name="Picture 2" descr="C:\Users\Steven\AppData\Local\Microsoft\Windows\Temporary Internet Files\Content.IE5\NCWJW1F8\MC9000299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04800"/>
            <a:ext cx="892454" cy="18031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14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pPr algn="l"/>
            <a:r>
              <a:rPr lang="en-US" dirty="0" smtClean="0"/>
              <a:t>2 Timothy 2:1-7</a:t>
            </a:r>
            <a:endParaRPr lang="en-US" dirty="0"/>
          </a:p>
        </p:txBody>
      </p:sp>
      <p:sp>
        <p:nvSpPr>
          <p:cNvPr id="5" name="Content Placeholder 4"/>
          <p:cNvSpPr>
            <a:spLocks noGrp="1"/>
          </p:cNvSpPr>
          <p:nvPr>
            <p:ph idx="1"/>
          </p:nvPr>
        </p:nvSpPr>
        <p:spPr>
          <a:xfrm>
            <a:off x="457200" y="1600200"/>
            <a:ext cx="8229600" cy="5105400"/>
          </a:xfrm>
        </p:spPr>
        <p:txBody>
          <a:bodyPr>
            <a:normAutofit lnSpcReduction="10000"/>
          </a:bodyPr>
          <a:lstStyle/>
          <a:p>
            <a:pPr marL="0" lvl="1" indent="0">
              <a:buNone/>
            </a:pPr>
            <a:r>
              <a:rPr lang="en-US" sz="3200" b="1" dirty="0" smtClean="0"/>
              <a:t>Threefold Picture of Preachers</a:t>
            </a:r>
          </a:p>
          <a:p>
            <a:pPr marL="0" lvl="1" indent="0">
              <a:buNone/>
            </a:pPr>
            <a:r>
              <a:rPr lang="en-US" sz="3200" b="1" dirty="0" smtClean="0">
                <a:solidFill>
                  <a:schemeClr val="accent2"/>
                </a:solidFill>
              </a:rPr>
              <a:t>1) SOLDIER (2:3, 4)</a:t>
            </a:r>
          </a:p>
          <a:p>
            <a:pPr marL="742950" lvl="2" indent="-342900"/>
            <a:r>
              <a:rPr lang="en-US" sz="2800" dirty="0" smtClean="0"/>
              <a:t>God’s preacher is a teaching soldier</a:t>
            </a:r>
          </a:p>
          <a:p>
            <a:pPr marL="1200150" lvl="3" indent="-342900"/>
            <a:r>
              <a:rPr lang="en-US" sz="2400" dirty="0" smtClean="0"/>
              <a:t>He wields the word as a </a:t>
            </a:r>
            <a:r>
              <a:rPr lang="en-US" sz="2400" u="sng" dirty="0" smtClean="0">
                <a:solidFill>
                  <a:srgbClr val="C00000"/>
                </a:solidFill>
              </a:rPr>
              <a:t>s</a:t>
            </a:r>
            <a:r>
              <a:rPr lang="en-US" sz="2400" dirty="0" smtClean="0"/>
              <a:t>word (Is. 49:2; Eph. 6:17; Heb. 4;12; Rev. 1:16; 2:16; etc.)</a:t>
            </a:r>
          </a:p>
          <a:p>
            <a:pPr marL="1200150" lvl="3" indent="-342900"/>
            <a:r>
              <a:rPr lang="en-US" sz="2400" dirty="0" smtClean="0"/>
              <a:t>He casts down citadels of error (2 Cor. 10:2-6)</a:t>
            </a:r>
          </a:p>
          <a:p>
            <a:pPr marL="1200150" lvl="3" indent="-342900"/>
            <a:r>
              <a:rPr lang="en-US" sz="2400" dirty="0" smtClean="0"/>
              <a:t>Must spend time wielding the sword by giving himself over to continual study (2 Tim. 2:15)</a:t>
            </a:r>
          </a:p>
          <a:p>
            <a:pPr marL="1657350" lvl="4" indent="-342900"/>
            <a:r>
              <a:rPr lang="en-US" sz="2400" dirty="0" smtClean="0"/>
              <a:t>“Till I come, give attention to reading, to exhortation, to doctrine” (1 Tim. 4:13)</a:t>
            </a:r>
          </a:p>
          <a:p>
            <a:pPr marL="1657350" lvl="4" indent="-342900"/>
            <a:r>
              <a:rPr lang="en-US" sz="2400" dirty="0" smtClean="0"/>
              <a:t>“give attention” (take heed, turn your mind to, hold to, addicted to, devoted to)</a:t>
            </a:r>
          </a:p>
        </p:txBody>
      </p:sp>
      <p:pic>
        <p:nvPicPr>
          <p:cNvPr id="2054" name="Picture 6" descr="C:\Users\Steven\Downloads\MC9004417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even\AppData\Local\Microsoft\Windows\Temporary Internet Files\Content.IE5\API75JCK\MC9002343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59080"/>
            <a:ext cx="2497248" cy="249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9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2"/>
                </a:solidFill>
              </a:rPr>
              <a:t>God’s Soldier</a:t>
            </a:r>
            <a:endParaRPr lang="en-US" dirty="0">
              <a:solidFill>
                <a:schemeClr val="accent2"/>
              </a:solidFill>
            </a:endParaRPr>
          </a:p>
        </p:txBody>
      </p:sp>
      <p:sp>
        <p:nvSpPr>
          <p:cNvPr id="7" name="Content Placeholder 6"/>
          <p:cNvSpPr>
            <a:spLocks noGrp="1"/>
          </p:cNvSpPr>
          <p:nvPr>
            <p:ph idx="1"/>
          </p:nvPr>
        </p:nvSpPr>
        <p:spPr/>
        <p:txBody>
          <a:bodyPr>
            <a:normAutofit/>
          </a:bodyPr>
          <a:lstStyle/>
          <a:p>
            <a:r>
              <a:rPr lang="en-US" sz="3200" dirty="0" smtClean="0"/>
              <a:t>Does the denominational world really look at their ministers as soldiers?</a:t>
            </a:r>
          </a:p>
        </p:txBody>
      </p:sp>
    </p:spTree>
    <p:extLst>
      <p:ext uri="{BB962C8B-B14F-4D97-AF65-F5344CB8AC3E}">
        <p14:creationId xmlns:p14="http://schemas.microsoft.com/office/powerpoint/2010/main" val="3160867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2F5897"/>
                </a:solidFill>
              </a:rPr>
              <a:t>Challenging The Denominational Pastor Concept</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buNone/>
            </a:pPr>
            <a:r>
              <a:rPr lang="en-US" dirty="0" smtClean="0"/>
              <a:t>“</a:t>
            </a:r>
            <a:r>
              <a:rPr lang="en-US" dirty="0"/>
              <a:t>However, a much more common view of the pastor in the church, often arrived at by default rather than analysis, is to regard the pastor as the chief worker of the church. Tasks of administration, visitation, counseling, assuaging difficulties, and many other, individually minor, demands on his time have the combined effect of squeezing out what scripture regards as the pastor's primary responsibility—that of teaching the people of God the truths of God’s word and principles of godly living. Many pastors are pressured by people in their congregations to be "more visible" or "more accessible." Those who demand these things have little understanding that time spent in private study or in the solitary prayer closet may be of much greater value to the Body of Christ than endeavoring to be seen doing what the people want the pastor to </a:t>
            </a:r>
            <a:r>
              <a:rPr lang="en-US" dirty="0" smtClean="0"/>
              <a:t>do” (Keith </a:t>
            </a:r>
            <a:r>
              <a:rPr lang="en-US" dirty="0" err="1" smtClean="0"/>
              <a:t>Schooley</a:t>
            </a:r>
            <a:r>
              <a:rPr lang="en-US" dirty="0" smtClean="0"/>
              <a:t>, </a:t>
            </a:r>
            <a:r>
              <a:rPr lang="en-US" i="1" dirty="0" smtClean="0"/>
              <a:t>What Is A Pastor?...</a:t>
            </a:r>
            <a:r>
              <a:rPr lang="en-US" dirty="0" smtClean="0"/>
              <a:t> </a:t>
            </a:r>
            <a:r>
              <a:rPr lang="en-US" dirty="0" smtClean="0">
                <a:hlinkClick r:id="rId3"/>
              </a:rPr>
              <a:t>http://www.quodlibet.net/articles/schooley-pastor.shtml</a:t>
            </a:r>
            <a:r>
              <a:rPr lang="en-US" dirty="0" smtClean="0"/>
              <a:t>) </a:t>
            </a:r>
            <a:endParaRPr lang="en-US" dirty="0"/>
          </a:p>
        </p:txBody>
      </p:sp>
    </p:spTree>
    <p:extLst>
      <p:ext uri="{BB962C8B-B14F-4D97-AF65-F5344CB8AC3E}">
        <p14:creationId xmlns:p14="http://schemas.microsoft.com/office/powerpoint/2010/main" val="6178813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706562"/>
          </a:xfrm>
        </p:spPr>
        <p:txBody>
          <a:bodyPr>
            <a:prstTxWarp prst="textTriangleInverted">
              <a:avLst>
                <a:gd name="adj" fmla="val 60787"/>
              </a:avLst>
            </a:prstTxWarp>
            <a:noAutofit/>
          </a:bodyPr>
          <a:lstStyle/>
          <a:p>
            <a:pPr>
              <a:lnSpc>
                <a:spcPct val="100000"/>
              </a:lnSpc>
            </a:pPr>
            <a:r>
              <a:rPr lang="en-US" sz="3200" spc="-150" dirty="0" smtClean="0"/>
              <a:t>Lest We’re Influenced By The Denominations Around Us</a:t>
            </a:r>
            <a:endParaRPr lang="en-US" sz="3200" spc="-150" dirty="0"/>
          </a:p>
        </p:txBody>
      </p:sp>
      <p:sp>
        <p:nvSpPr>
          <p:cNvPr id="3" name="Content Placeholder 2"/>
          <p:cNvSpPr>
            <a:spLocks noGrp="1"/>
          </p:cNvSpPr>
          <p:nvPr>
            <p:ph idx="1"/>
          </p:nvPr>
        </p:nvSpPr>
        <p:spPr>
          <a:xfrm>
            <a:off x="457200" y="2438400"/>
            <a:ext cx="5334000" cy="1295400"/>
          </a:xfrm>
        </p:spPr>
        <p:style>
          <a:lnRef idx="3">
            <a:schemeClr val="lt1"/>
          </a:lnRef>
          <a:fillRef idx="1">
            <a:schemeClr val="accent1"/>
          </a:fillRef>
          <a:effectRef idx="1">
            <a:schemeClr val="accent1"/>
          </a:effectRef>
          <a:fontRef idx="minor">
            <a:schemeClr val="lt1"/>
          </a:fontRef>
        </p:style>
        <p:txBody>
          <a:bodyPr>
            <a:noAutofit/>
          </a:bodyPr>
          <a:lstStyle/>
          <a:p>
            <a:pPr marL="0" indent="0">
              <a:buNone/>
            </a:pPr>
            <a:r>
              <a:rPr lang="en-US" sz="2600" b="1" dirty="0" smtClean="0"/>
              <a:t>Some denominations are starting to see the pastoral position they have created as a failure!</a:t>
            </a:r>
          </a:p>
        </p:txBody>
      </p:sp>
      <p:sp>
        <p:nvSpPr>
          <p:cNvPr id="4" name="TextBox 3"/>
          <p:cNvSpPr txBox="1"/>
          <p:nvPr/>
        </p:nvSpPr>
        <p:spPr>
          <a:xfrm>
            <a:off x="6019800" y="152400"/>
            <a:ext cx="281940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“And </a:t>
            </a:r>
            <a:r>
              <a:rPr lang="en-US" sz="2800" dirty="0"/>
              <a:t>He Himself gave some to be apostles, some prophets, some </a:t>
            </a:r>
            <a:r>
              <a:rPr lang="en-US" sz="2800" dirty="0">
                <a:solidFill>
                  <a:schemeClr val="accent2"/>
                </a:solidFill>
                <a:effectLst>
                  <a:glow rad="101600">
                    <a:srgbClr val="FFFF00">
                      <a:alpha val="60000"/>
                    </a:srgbClr>
                  </a:glow>
                </a:effectLst>
              </a:rPr>
              <a:t>evangelists</a:t>
            </a:r>
            <a:r>
              <a:rPr lang="en-US" sz="2800" dirty="0"/>
              <a:t>, and some </a:t>
            </a:r>
            <a:r>
              <a:rPr lang="en-US" sz="2800" dirty="0">
                <a:solidFill>
                  <a:schemeClr val="accent2"/>
                </a:solidFill>
                <a:effectLst>
                  <a:glow rad="101600">
                    <a:srgbClr val="FFFF00">
                      <a:alpha val="60000"/>
                    </a:srgbClr>
                  </a:glow>
                </a:effectLst>
              </a:rPr>
              <a:t>pastors</a:t>
            </a:r>
            <a:r>
              <a:rPr lang="en-US" sz="2800" dirty="0">
                <a:effectLst>
                  <a:glow rad="101600">
                    <a:srgbClr val="FFFF00">
                      <a:alpha val="60000"/>
                    </a:srgbClr>
                  </a:glow>
                </a:effectLst>
              </a:rPr>
              <a:t> </a:t>
            </a:r>
            <a:r>
              <a:rPr lang="en-US" sz="2800" dirty="0"/>
              <a:t>and </a:t>
            </a:r>
            <a:r>
              <a:rPr lang="en-US" sz="2800" dirty="0" smtClean="0"/>
              <a:t>teachers” (Eph. 4:11)</a:t>
            </a:r>
            <a:endParaRPr lang="en-US" sz="2800" dirty="0"/>
          </a:p>
        </p:txBody>
      </p:sp>
      <p:grpSp>
        <p:nvGrpSpPr>
          <p:cNvPr id="12" name="Group 11"/>
          <p:cNvGrpSpPr/>
          <p:nvPr/>
        </p:nvGrpSpPr>
        <p:grpSpPr>
          <a:xfrm>
            <a:off x="973961" y="4318129"/>
            <a:ext cx="6950839" cy="1077218"/>
            <a:chOff x="973961" y="4318129"/>
            <a:chExt cx="6950839" cy="1077218"/>
          </a:xfrm>
        </p:grpSpPr>
        <p:sp>
          <p:nvSpPr>
            <p:cNvPr id="5" name="Not Equal 4"/>
            <p:cNvSpPr/>
            <p:nvPr/>
          </p:nvSpPr>
          <p:spPr>
            <a:xfrm>
              <a:off x="2743200" y="4470916"/>
              <a:ext cx="1295400" cy="838200"/>
            </a:xfrm>
            <a:prstGeom prst="mathNotEqua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solidFill>
                  <a:schemeClr val="tx1"/>
                </a:solidFill>
              </a:endParaRPr>
            </a:p>
          </p:txBody>
        </p:sp>
        <p:sp>
          <p:nvSpPr>
            <p:cNvPr id="6" name="TextBox 5"/>
            <p:cNvSpPr txBox="1"/>
            <p:nvPr/>
          </p:nvSpPr>
          <p:spPr>
            <a:xfrm>
              <a:off x="973961" y="4318129"/>
              <a:ext cx="1419748" cy="107721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3200" b="1" dirty="0" smtClean="0"/>
                <a:t>Bible</a:t>
              </a:r>
            </a:p>
            <a:p>
              <a:pPr algn="ctr"/>
              <a:r>
                <a:rPr lang="en-US" sz="3200" b="1" dirty="0" smtClean="0"/>
                <a:t>Pastors</a:t>
              </a:r>
              <a:endParaRPr lang="en-US" sz="3200" b="1" dirty="0"/>
            </a:p>
          </p:txBody>
        </p:sp>
        <p:sp>
          <p:nvSpPr>
            <p:cNvPr id="7" name="TextBox 6"/>
            <p:cNvSpPr txBox="1"/>
            <p:nvPr/>
          </p:nvSpPr>
          <p:spPr>
            <a:xfrm>
              <a:off x="4419600" y="4648200"/>
              <a:ext cx="35052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t>Bible Evangelists</a:t>
              </a:r>
              <a:endParaRPr lang="en-US" sz="3200" b="1" dirty="0"/>
            </a:p>
          </p:txBody>
        </p:sp>
      </p:grpSp>
      <p:grpSp>
        <p:nvGrpSpPr>
          <p:cNvPr id="13" name="Group 12"/>
          <p:cNvGrpSpPr/>
          <p:nvPr/>
        </p:nvGrpSpPr>
        <p:grpSpPr>
          <a:xfrm>
            <a:off x="973961" y="5552182"/>
            <a:ext cx="6950839" cy="1077218"/>
            <a:chOff x="973961" y="5552182"/>
            <a:chExt cx="6950839" cy="1077218"/>
          </a:xfrm>
        </p:grpSpPr>
        <p:sp>
          <p:nvSpPr>
            <p:cNvPr id="8" name="TextBox 7"/>
            <p:cNvSpPr txBox="1"/>
            <p:nvPr/>
          </p:nvSpPr>
          <p:spPr>
            <a:xfrm>
              <a:off x="973961" y="5552182"/>
              <a:ext cx="1419748" cy="107721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3200" b="1" dirty="0" smtClean="0"/>
                <a:t>Bible</a:t>
              </a:r>
            </a:p>
            <a:p>
              <a:pPr algn="ctr"/>
              <a:r>
                <a:rPr lang="en-US" sz="3200" b="1" dirty="0" smtClean="0"/>
                <a:t>Pastors</a:t>
              </a:r>
              <a:endParaRPr lang="en-US" sz="3200" b="1" dirty="0"/>
            </a:p>
          </p:txBody>
        </p:sp>
        <p:sp>
          <p:nvSpPr>
            <p:cNvPr id="9" name="Not Equal 8"/>
            <p:cNvSpPr/>
            <p:nvPr/>
          </p:nvSpPr>
          <p:spPr>
            <a:xfrm>
              <a:off x="2743200" y="5638800"/>
              <a:ext cx="1295400" cy="838200"/>
            </a:xfrm>
            <a:prstGeom prst="mathNotEqua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solidFill>
                  <a:schemeClr val="tx1"/>
                </a:solidFill>
              </a:endParaRPr>
            </a:p>
          </p:txBody>
        </p:sp>
        <p:sp>
          <p:nvSpPr>
            <p:cNvPr id="10" name="TextBox 9"/>
            <p:cNvSpPr txBox="1"/>
            <p:nvPr/>
          </p:nvSpPr>
          <p:spPr>
            <a:xfrm>
              <a:off x="4419600" y="5765512"/>
              <a:ext cx="35052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err="1" smtClean="0"/>
                <a:t>Denomin</a:t>
              </a:r>
              <a:r>
                <a:rPr lang="en-US" sz="3200" b="1" dirty="0" smtClean="0"/>
                <a:t>. Pastors</a:t>
              </a:r>
              <a:endParaRPr lang="en-US" sz="3200" b="1" dirty="0"/>
            </a:p>
          </p:txBody>
        </p:sp>
      </p:grpSp>
    </p:spTree>
    <p:extLst>
      <p:ext uri="{BB962C8B-B14F-4D97-AF65-F5344CB8AC3E}">
        <p14:creationId xmlns:p14="http://schemas.microsoft.com/office/powerpoint/2010/main" val="40242064"/>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style>
          <a:lnRef idx="2">
            <a:schemeClr val="accent5">
              <a:shade val="50000"/>
            </a:schemeClr>
          </a:lnRef>
          <a:fillRef idx="1">
            <a:schemeClr val="accent5"/>
          </a:fillRef>
          <a:effectRef idx="0">
            <a:schemeClr val="accent5"/>
          </a:effectRef>
          <a:fontRef idx="minor">
            <a:schemeClr val="lt1"/>
          </a:fontRef>
        </p:style>
        <p:txBody>
          <a:bodyPr>
            <a:prstTxWarp prst="textPlain">
              <a:avLst/>
            </a:prstTxWarp>
            <a:noAutofit/>
          </a:bodyPr>
          <a:lstStyle/>
          <a:p>
            <a:pPr>
              <a:lnSpc>
                <a:spcPct val="100000"/>
              </a:lnSpc>
            </a:pPr>
            <a:r>
              <a:rPr lang="en-US" sz="4000" dirty="0"/>
              <a:t>“If anyone speaks, let him speak as the oracles of God…” (1 Pet. 4:11)</a:t>
            </a:r>
          </a:p>
        </p:txBody>
      </p:sp>
      <p:sp>
        <p:nvSpPr>
          <p:cNvPr id="3" name="Content Placeholder 2"/>
          <p:cNvSpPr>
            <a:spLocks noGrp="1"/>
          </p:cNvSpPr>
          <p:nvPr>
            <p:ph idx="1"/>
          </p:nvPr>
        </p:nvSpPr>
        <p:spPr>
          <a:xfrm>
            <a:off x="457200" y="1600200"/>
            <a:ext cx="8229600" cy="3048000"/>
          </a:xfrm>
        </p:spPr>
        <p:txBody>
          <a:bodyPr>
            <a:normAutofit/>
          </a:bodyPr>
          <a:lstStyle/>
          <a:p>
            <a:r>
              <a:rPr lang="en-US" sz="2800" dirty="0" smtClean="0"/>
              <a:t>A very telling mark of the New Testament church is found in the organization</a:t>
            </a:r>
          </a:p>
          <a:p>
            <a:pPr lvl="1"/>
            <a:r>
              <a:rPr lang="en-US" sz="2400" dirty="0" smtClean="0"/>
              <a:t>Bible “pastors” are “elders and bishops”</a:t>
            </a:r>
          </a:p>
          <a:p>
            <a:pPr lvl="1"/>
            <a:r>
              <a:rPr lang="en-US" sz="2400" dirty="0" smtClean="0"/>
              <a:t>Work is </a:t>
            </a:r>
            <a:r>
              <a:rPr lang="en-US" sz="2400" u="sng" dirty="0" smtClean="0"/>
              <a:t>within</a:t>
            </a:r>
            <a:r>
              <a:rPr lang="en-US" sz="2400" dirty="0" smtClean="0"/>
              <a:t> an “eldership” that is composed of two or more men (Acts 14:23; 20:17, 28; 1 Tim. 4:14; etc.)</a:t>
            </a:r>
          </a:p>
        </p:txBody>
      </p:sp>
      <p:grpSp>
        <p:nvGrpSpPr>
          <p:cNvPr id="12" name="Group 11"/>
          <p:cNvGrpSpPr/>
          <p:nvPr/>
        </p:nvGrpSpPr>
        <p:grpSpPr>
          <a:xfrm>
            <a:off x="5943600" y="4114800"/>
            <a:ext cx="2819400" cy="2506356"/>
            <a:chOff x="5943600" y="4114800"/>
            <a:chExt cx="2819400" cy="2506356"/>
          </a:xfrm>
          <a:solidFill>
            <a:srgbClr val="009900"/>
          </a:solidFill>
        </p:grpSpPr>
        <p:sp>
          <p:nvSpPr>
            <p:cNvPr id="4" name="Oval 3"/>
            <p:cNvSpPr/>
            <p:nvPr/>
          </p:nvSpPr>
          <p:spPr>
            <a:xfrm>
              <a:off x="5943600" y="4114800"/>
              <a:ext cx="2819400" cy="250635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Bernard MT Condensed" pitchFamily="18" charset="0"/>
              </a:endParaRPr>
            </a:p>
          </p:txBody>
        </p:sp>
        <p:sp>
          <p:nvSpPr>
            <p:cNvPr id="7" name="TextBox 6"/>
            <p:cNvSpPr txBox="1"/>
            <p:nvPr/>
          </p:nvSpPr>
          <p:spPr>
            <a:xfrm>
              <a:off x="6324600" y="4572000"/>
              <a:ext cx="2057400" cy="578050"/>
            </a:xfrm>
            <a:prstGeom prst="rect">
              <a:avLst/>
            </a:prstGeom>
            <a:grpFill/>
          </p:spPr>
          <p:txBody>
            <a:bodyPr wrap="none" rtlCol="0">
              <a:prstTxWarp prst="textChevron">
                <a:avLst/>
              </a:prstTxWarp>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PURE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9" name="Rectangle 8"/>
            <p:cNvSpPr/>
            <p:nvPr/>
          </p:nvSpPr>
          <p:spPr>
            <a:xfrm>
              <a:off x="6241670" y="5181600"/>
              <a:ext cx="2140330" cy="923330"/>
            </a:xfrm>
            <a:prstGeom prst="rect">
              <a:avLst/>
            </a:prstGeom>
            <a:grpFill/>
          </p:spPr>
          <p:txBody>
            <a:bodyPr wrap="none">
              <a:prstTxWarp prst="textPlain">
                <a:avLst/>
              </a:prstTxWarp>
              <a:spAutoFit/>
            </a:bodyPr>
            <a:lstStyle/>
            <a:p>
              <a:pPr algn="ctr"/>
              <a:r>
                <a:rPr lang="en-US" sz="5400" dirty="0">
                  <a:ln w="18415" cmpd="sng">
                    <a:solidFill>
                      <a:srgbClr val="FFFFFF"/>
                    </a:solidFill>
                    <a:prstDash val="solid"/>
                  </a:ln>
                  <a:solidFill>
                    <a:srgbClr val="FFC000"/>
                  </a:solidFill>
                  <a:latin typeface="Bernard MT Condensed" pitchFamily="18" charset="0"/>
                </a:rPr>
                <a:t>GOSPEL</a:t>
              </a:r>
              <a:endParaRPr lang="en-US" sz="3200" dirty="0">
                <a:ln w="18415" cmpd="sng">
                  <a:solidFill>
                    <a:srgbClr val="FFFFFF"/>
                  </a:solidFill>
                  <a:prstDash val="solid"/>
                </a:ln>
                <a:solidFill>
                  <a:srgbClr val="FFC000"/>
                </a:solidFill>
                <a:latin typeface="Bernard MT Condensed" pitchFamily="18" charset="0"/>
              </a:endParaRPr>
            </a:p>
          </p:txBody>
        </p:sp>
      </p:grpSp>
      <p:grpSp>
        <p:nvGrpSpPr>
          <p:cNvPr id="13" name="Group 12"/>
          <p:cNvGrpSpPr/>
          <p:nvPr/>
        </p:nvGrpSpPr>
        <p:grpSpPr>
          <a:xfrm>
            <a:off x="1088222" y="4761122"/>
            <a:ext cx="5405634" cy="2087947"/>
            <a:chOff x="1088222" y="4761122"/>
            <a:chExt cx="5405634" cy="2087947"/>
          </a:xfrm>
        </p:grpSpPr>
        <p:sp>
          <p:nvSpPr>
            <p:cNvPr id="10" name="Smiley Face 9"/>
            <p:cNvSpPr/>
            <p:nvPr/>
          </p:nvSpPr>
          <p:spPr>
            <a:xfrm>
              <a:off x="1219200" y="5867400"/>
              <a:ext cx="1524000" cy="981669"/>
            </a:xfrm>
            <a:prstGeom prst="smileyFace">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rot="1168952">
              <a:off x="1088222" y="4761122"/>
              <a:ext cx="2731908" cy="1322140"/>
            </a:xfrm>
            <a:prstGeom prst="flowChartMagneticTape">
              <a:avLst/>
            </a:prstGeom>
          </p:spPr>
          <p:style>
            <a:lnRef idx="2">
              <a:schemeClr val="dk1"/>
            </a:lnRef>
            <a:fillRef idx="1">
              <a:schemeClr val="lt1"/>
            </a:fillRef>
            <a:effectRef idx="0">
              <a:schemeClr val="dk1"/>
            </a:effectRef>
            <a:fontRef idx="minor">
              <a:schemeClr val="dk1"/>
            </a:fontRef>
          </p:style>
          <p:txBody>
            <a:bodyPr wrap="none" rtlCol="0">
              <a:prstTxWarp prst="textPlain">
                <a:avLst>
                  <a:gd name="adj" fmla="val 48197"/>
                </a:avLst>
              </a:prstTxWarp>
              <a:spAutoFit/>
            </a:bodyP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Man’s</a:t>
              </a:r>
            </a:p>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Thinking</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Notched Right Arrow 4"/>
            <p:cNvSpPr/>
            <p:nvPr/>
          </p:nvSpPr>
          <p:spPr>
            <a:xfrm rot="20847114">
              <a:off x="3253109" y="5613505"/>
              <a:ext cx="3240747" cy="980363"/>
            </a:xfrm>
            <a:prstGeom prst="notchedRightArrow">
              <a:avLst>
                <a:gd name="adj1" fmla="val 50000"/>
                <a:gd name="adj2" fmla="val 73270"/>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20817040">
              <a:off x="3557082" y="5841122"/>
              <a:ext cx="2591095" cy="502241"/>
            </a:xfrm>
            <a:prstGeom prst="rect">
              <a:avLst/>
            </a:prstGeom>
            <a:noFill/>
          </p:spPr>
          <p:txBody>
            <a:bodyPr wrap="none" rtlCol="0">
              <a:prstTxWarp prst="textStop">
                <a:avLst>
                  <a:gd name="adj" fmla="val 32667"/>
                </a:avLst>
              </a:prstTxWarp>
              <a:spAutoFit/>
            </a:bodyPr>
            <a:lstStyle/>
            <a:p>
              <a:pPr algn="ctr"/>
              <a:r>
                <a:rPr lang="en-US" sz="4000" dirty="0" smtClean="0">
                  <a:ln w="10160">
                    <a:solidFill>
                      <a:schemeClr val="accent1"/>
                    </a:solidFill>
                    <a:prstDash val="solid"/>
                  </a:ln>
                  <a:solidFill>
                    <a:srgbClr val="FFFFFF"/>
                  </a:solidFill>
                  <a:effectLst>
                    <a:outerShdw blurRad="50800" dist="38100" dir="2700000" algn="tl" rotWithShape="0">
                      <a:prstClr val="black">
                        <a:alpha val="40000"/>
                      </a:prstClr>
                    </a:outerShdw>
                  </a:effectLst>
                  <a:latin typeface="Aharoni" pitchFamily="2" charset="-79"/>
                  <a:cs typeface="Aharoni" pitchFamily="2" charset="-79"/>
                </a:rPr>
                <a:t>INFUSED</a:t>
              </a:r>
              <a:endParaRPr lang="en-US" sz="4000"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Aharoni" pitchFamily="2" charset="-79"/>
                <a:cs typeface="Aharoni" pitchFamily="2" charset="-79"/>
              </a:endParaRPr>
            </a:p>
          </p:txBody>
        </p:sp>
      </p:grpSp>
      <p:sp>
        <p:nvSpPr>
          <p:cNvPr id="11" name="TextBox 10"/>
          <p:cNvSpPr txBox="1"/>
          <p:nvPr/>
        </p:nvSpPr>
        <p:spPr>
          <a:xfrm>
            <a:off x="6685105" y="4202668"/>
            <a:ext cx="1336391" cy="369332"/>
          </a:xfrm>
          <a:prstGeom prst="rect">
            <a:avLst/>
          </a:prstGeom>
          <a:noFill/>
        </p:spPr>
        <p:txBody>
          <a:bodyPr wrap="none" rtlCol="0">
            <a:spAutoFit/>
          </a:bodyPr>
          <a:lstStyle/>
          <a:p>
            <a:pPr algn="ctr"/>
            <a:r>
              <a:rPr lang="en-US" b="1" dirty="0" smtClean="0">
                <a:solidFill>
                  <a:srgbClr val="FFC000"/>
                </a:solidFill>
              </a:rPr>
              <a:t>NO LONGER</a:t>
            </a:r>
            <a:endParaRPr lang="en-US" b="1" dirty="0">
              <a:solidFill>
                <a:srgbClr val="FFC000"/>
              </a:solidFill>
            </a:endParaRPr>
          </a:p>
        </p:txBody>
      </p:sp>
    </p:spTree>
    <p:extLst>
      <p:ext uri="{BB962C8B-B14F-4D97-AF65-F5344CB8AC3E}">
        <p14:creationId xmlns:p14="http://schemas.microsoft.com/office/powerpoint/2010/main" val="2177020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iterate type="lt">
                                    <p:tmPct val="0"/>
                                  </p:iterate>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6" presetClass="emph" presetSubtype="0" autoRev="1" fill="hold" grpId="1" nodeType="afterEffect">
                                  <p:stCondLst>
                                    <p:cond delay="0"/>
                                  </p:stCondLst>
                                  <p:iterate type="lt">
                                    <p:tmPct val="10000"/>
                                  </p:iterate>
                                  <p:childTnLst>
                                    <p:animScale>
                                      <p:cBhvr>
                                        <p:cTn id="23"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Users\Steven\Downloads\MP9004017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170" y="533400"/>
            <a:ext cx="2602230"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l"/>
            <a:r>
              <a:rPr lang="en-US" dirty="0" smtClean="0"/>
              <a:t>2 Timothy 2:1-7</a:t>
            </a:r>
            <a:endParaRPr lang="en-US" dirty="0"/>
          </a:p>
        </p:txBody>
      </p:sp>
      <p:sp>
        <p:nvSpPr>
          <p:cNvPr id="5" name="Content Placeholder 4"/>
          <p:cNvSpPr>
            <a:spLocks noGrp="1"/>
          </p:cNvSpPr>
          <p:nvPr>
            <p:ph idx="1"/>
          </p:nvPr>
        </p:nvSpPr>
        <p:spPr>
          <a:xfrm>
            <a:off x="457200" y="1600200"/>
            <a:ext cx="8229600" cy="5105400"/>
          </a:xfrm>
        </p:spPr>
        <p:txBody>
          <a:bodyPr>
            <a:normAutofit/>
          </a:bodyPr>
          <a:lstStyle/>
          <a:p>
            <a:pPr marL="0" lvl="1" indent="0">
              <a:buNone/>
            </a:pPr>
            <a:r>
              <a:rPr lang="en-US" sz="3200" b="1" dirty="0" smtClean="0"/>
              <a:t>Threefold Picture of Preachers</a:t>
            </a:r>
          </a:p>
          <a:p>
            <a:pPr marL="0" lvl="1" indent="0">
              <a:buNone/>
            </a:pPr>
            <a:r>
              <a:rPr lang="en-US" sz="3200" b="1" dirty="0">
                <a:solidFill>
                  <a:schemeClr val="accent2"/>
                </a:solidFill>
              </a:rPr>
              <a:t>2</a:t>
            </a:r>
            <a:r>
              <a:rPr lang="en-US" sz="3200" b="1" dirty="0" smtClean="0">
                <a:solidFill>
                  <a:schemeClr val="accent2"/>
                </a:solidFill>
              </a:rPr>
              <a:t>) Athlete (2:5)</a:t>
            </a:r>
          </a:p>
          <a:p>
            <a:pPr marL="457200" lvl="1" indent="-457200">
              <a:buFont typeface="Arial" pitchFamily="34" charset="0"/>
              <a:buChar char="•"/>
            </a:pPr>
            <a:r>
              <a:rPr lang="en-US" sz="3200" dirty="0" smtClean="0"/>
              <a:t>The </a:t>
            </a:r>
            <a:r>
              <a:rPr lang="en-US" sz="3200" i="1" dirty="0" smtClean="0"/>
              <a:t>emphasis</a:t>
            </a:r>
            <a:r>
              <a:rPr lang="en-US" sz="3200" dirty="0" smtClean="0"/>
              <a:t> in this verse is not as much </a:t>
            </a:r>
            <a:r>
              <a:rPr lang="en-US" sz="3200" i="1" dirty="0" smtClean="0"/>
              <a:t>on the level of his endurance</a:t>
            </a:r>
            <a:r>
              <a:rPr lang="en-US" sz="3200" dirty="0" smtClean="0"/>
              <a:t>, as it is upon </a:t>
            </a:r>
            <a:r>
              <a:rPr lang="en-US" sz="3200" dirty="0" smtClean="0">
                <a:solidFill>
                  <a:srgbClr val="C00000"/>
                </a:solidFill>
              </a:rPr>
              <a:t>the way </a:t>
            </a:r>
            <a:r>
              <a:rPr lang="en-US" sz="3200" dirty="0" smtClean="0"/>
              <a:t>he struggles—</a:t>
            </a:r>
            <a:r>
              <a:rPr lang="en-US" sz="3200" i="1" dirty="0" smtClean="0"/>
              <a:t>according to the rules or laws</a:t>
            </a:r>
          </a:p>
          <a:p>
            <a:pPr marL="857250" lvl="2" indent="-457200"/>
            <a:r>
              <a:rPr lang="en-US" sz="2800" dirty="0" smtClean="0"/>
              <a:t>Emphasizes the doctrinal importance of an enduring evangelist (2:15)</a:t>
            </a:r>
          </a:p>
          <a:p>
            <a:pPr marL="857250" lvl="2" indent="-457200"/>
            <a:r>
              <a:rPr lang="en-US" sz="2800" dirty="0" smtClean="0"/>
              <a:t>His preaching must be according to the rules/doctrine (Titus 2:15; 1 Tim. 4:13)</a:t>
            </a:r>
          </a:p>
          <a:p>
            <a:pPr marL="742950" lvl="2" indent="-342900"/>
            <a:endParaRPr lang="en-US" sz="2400" dirty="0" smtClean="0"/>
          </a:p>
        </p:txBody>
      </p:sp>
    </p:spTree>
    <p:extLst>
      <p:ext uri="{BB962C8B-B14F-4D97-AF65-F5344CB8AC3E}">
        <p14:creationId xmlns:p14="http://schemas.microsoft.com/office/powerpoint/2010/main" val="250133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C:\Users\Steven\Downloads\far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038" y="1058562"/>
            <a:ext cx="3054162" cy="2141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l"/>
            <a:r>
              <a:rPr lang="en-US" dirty="0" smtClean="0"/>
              <a:t>2 Timothy 2:1-7</a:t>
            </a:r>
            <a:endParaRPr lang="en-US" dirty="0"/>
          </a:p>
        </p:txBody>
      </p:sp>
      <p:sp>
        <p:nvSpPr>
          <p:cNvPr id="5" name="Content Placeholder 4"/>
          <p:cNvSpPr>
            <a:spLocks noGrp="1"/>
          </p:cNvSpPr>
          <p:nvPr>
            <p:ph idx="1"/>
          </p:nvPr>
        </p:nvSpPr>
        <p:spPr>
          <a:xfrm>
            <a:off x="457200" y="1600200"/>
            <a:ext cx="8229600" cy="5257800"/>
          </a:xfrm>
        </p:spPr>
        <p:txBody>
          <a:bodyPr>
            <a:normAutofit fontScale="92500" lnSpcReduction="10000"/>
          </a:bodyPr>
          <a:lstStyle/>
          <a:p>
            <a:pPr marL="0" lvl="1" indent="0">
              <a:buNone/>
            </a:pPr>
            <a:r>
              <a:rPr lang="en-US" sz="3200" b="1" dirty="0" smtClean="0"/>
              <a:t>Threefold Picture of Preachers</a:t>
            </a:r>
          </a:p>
          <a:p>
            <a:pPr marL="0" lvl="1" indent="0">
              <a:buNone/>
            </a:pPr>
            <a:r>
              <a:rPr lang="en-US" sz="3200" b="1" dirty="0" smtClean="0">
                <a:solidFill>
                  <a:schemeClr val="accent2"/>
                </a:solidFill>
              </a:rPr>
              <a:t>3) Farmer (2:6)</a:t>
            </a:r>
          </a:p>
          <a:p>
            <a:pPr marL="457200" lvl="1" indent="-457200">
              <a:buFont typeface="Arial" pitchFamily="34" charset="0"/>
              <a:buChar char="•"/>
            </a:pPr>
            <a:r>
              <a:rPr lang="en-US" sz="3200" dirty="0" smtClean="0"/>
              <a:t>Hardworking</a:t>
            </a:r>
          </a:p>
          <a:p>
            <a:pPr marL="857250" lvl="2" indent="-457200"/>
            <a:r>
              <a:rPr lang="en-US" sz="2600" dirty="0" smtClean="0"/>
              <a:t>“Take heed to yourself and to the doctrine. Continue in them, for in doing this you will save both yourself and those who hear you” (1 Tim. 4:16)</a:t>
            </a:r>
          </a:p>
          <a:p>
            <a:pPr marL="457200" lvl="1" indent="-457200">
              <a:buFont typeface="Arial" pitchFamily="34" charset="0"/>
              <a:buChar char="•"/>
            </a:pPr>
            <a:r>
              <a:rPr lang="en-US" sz="3200" dirty="0" smtClean="0"/>
              <a:t>Recompense </a:t>
            </a:r>
          </a:p>
          <a:p>
            <a:pPr marL="857250" lvl="2" indent="-457200"/>
            <a:r>
              <a:rPr lang="en-US" sz="2600" dirty="0" smtClean="0"/>
              <a:t>The suffering and service precedes the reward</a:t>
            </a:r>
          </a:p>
          <a:p>
            <a:pPr marL="857250" lvl="2" indent="-457200"/>
            <a:r>
              <a:rPr lang="en-US" sz="2600" dirty="0" smtClean="0"/>
              <a:t>“Who ever goes to war at his own expense? Who plants a vineyard and does not eat of its fruit? Or who tends a flock and does not drink of the milk of the flock?” (1 Cor. 9:7)</a:t>
            </a:r>
          </a:p>
        </p:txBody>
      </p:sp>
    </p:spTree>
    <p:extLst>
      <p:ext uri="{BB962C8B-B14F-4D97-AF65-F5344CB8AC3E}">
        <p14:creationId xmlns:p14="http://schemas.microsoft.com/office/powerpoint/2010/main" val="320867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457200" y="152400"/>
            <a:ext cx="7848600" cy="32766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722313" y="3087945"/>
            <a:ext cx="7772400" cy="788730"/>
          </a:xfrm>
        </p:spPr>
        <p:txBody>
          <a:bodyPr/>
          <a:lstStyle/>
          <a:p>
            <a:r>
              <a:rPr lang="en-US" dirty="0" smtClean="0"/>
              <a:t>gospel</a:t>
            </a:r>
            <a:endParaRPr lang="en-US" dirty="0"/>
          </a:p>
        </p:txBody>
      </p:sp>
      <p:sp>
        <p:nvSpPr>
          <p:cNvPr id="5" name="Text Placeholder 4"/>
          <p:cNvSpPr>
            <a:spLocks noGrp="1"/>
          </p:cNvSpPr>
          <p:nvPr>
            <p:ph type="body" idx="1"/>
          </p:nvPr>
        </p:nvSpPr>
        <p:spPr/>
        <p:txBody>
          <a:bodyPr>
            <a:normAutofit/>
          </a:bodyPr>
          <a:lstStyle/>
          <a:p>
            <a:r>
              <a:rPr lang="en-US" sz="2400" dirty="0" smtClean="0"/>
              <a:t>Sacred Message</a:t>
            </a:r>
            <a:endParaRPr lang="en-US" sz="2400" dirty="0"/>
          </a:p>
        </p:txBody>
      </p:sp>
      <p:sp>
        <p:nvSpPr>
          <p:cNvPr id="2" name="TextBox 1"/>
          <p:cNvSpPr txBox="1"/>
          <p:nvPr/>
        </p:nvSpPr>
        <p:spPr>
          <a:xfrm>
            <a:off x="1143000" y="533400"/>
            <a:ext cx="6934199" cy="2554545"/>
          </a:xfrm>
          <a:prstGeom prst="rect">
            <a:avLst/>
          </a:prstGeom>
          <a:noFill/>
        </p:spPr>
        <p:txBody>
          <a:bodyPr wrap="square" rtlCol="0">
            <a:spAutoFit/>
          </a:bodyPr>
          <a:lstStyle/>
          <a:p>
            <a:r>
              <a:rPr lang="en-US" sz="3200" dirty="0" smtClean="0"/>
              <a:t>“But </a:t>
            </a:r>
            <a:r>
              <a:rPr lang="en-US" sz="3200" dirty="0"/>
              <a:t>as we have been approved by God to be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entrusted with the gospel</a:t>
            </a:r>
            <a:r>
              <a:rPr lang="en-US" sz="3200" dirty="0"/>
              <a:t>, even so we speak, not as pleasing men, but God who tests our </a:t>
            </a:r>
            <a:r>
              <a:rPr lang="en-US" sz="3200" dirty="0" smtClean="0"/>
              <a:t>hearts” (1 Thess. 2:4)</a:t>
            </a:r>
            <a:endParaRPr lang="en-US" sz="3200" dirty="0"/>
          </a:p>
        </p:txBody>
      </p:sp>
      <p:sp>
        <p:nvSpPr>
          <p:cNvPr id="6" name="Isosceles Triangle 5"/>
          <p:cNvSpPr/>
          <p:nvPr/>
        </p:nvSpPr>
        <p:spPr>
          <a:xfrm>
            <a:off x="4084320" y="4876800"/>
            <a:ext cx="914400" cy="762000"/>
          </a:xfrm>
          <a:prstGeom prst="triangle">
            <a:avLst/>
          </a:prstGeom>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Tree>
    <p:extLst>
      <p:ext uri="{BB962C8B-B14F-4D97-AF65-F5344CB8AC3E}">
        <p14:creationId xmlns:p14="http://schemas.microsoft.com/office/powerpoint/2010/main" val="31222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8000" dirty="0" smtClean="0">
                <a:latin typeface="Aharoni" pitchFamily="2" charset="-79"/>
                <a:cs typeface="Aharoni" pitchFamily="2" charset="-79"/>
              </a:rPr>
              <a:t>Question</a:t>
            </a:r>
            <a:endParaRPr lang="en-US" sz="8000" dirty="0">
              <a:latin typeface="Aharoni" pitchFamily="2" charset="-79"/>
              <a:cs typeface="Aharoni" pitchFamily="2" charset="-79"/>
            </a:endParaRPr>
          </a:p>
        </p:txBody>
      </p:sp>
      <p:sp>
        <p:nvSpPr>
          <p:cNvPr id="5" name="Content Placeholder 4"/>
          <p:cNvSpPr>
            <a:spLocks noGrp="1"/>
          </p:cNvSpPr>
          <p:nvPr>
            <p:ph idx="1"/>
          </p:nvPr>
        </p:nvSpPr>
        <p:spPr/>
        <p:txBody>
          <a:bodyPr>
            <a:normAutofit/>
          </a:bodyPr>
          <a:lstStyle/>
          <a:p>
            <a:pPr marL="0" indent="0">
              <a:buNone/>
            </a:pPr>
            <a:r>
              <a:rPr lang="en-US" sz="4000" b="1" dirty="0" smtClean="0"/>
              <a:t>“What character ought we to have who are entrusted with the gospel of God?”</a:t>
            </a:r>
          </a:p>
          <a:p>
            <a:pPr lvl="1"/>
            <a:r>
              <a:rPr lang="en-US" sz="3200" dirty="0" smtClean="0">
                <a:solidFill>
                  <a:schemeClr val="accent2">
                    <a:lumMod val="75000"/>
                  </a:schemeClr>
                </a:solidFill>
              </a:rPr>
              <a:t>Paul’s example outlines the type of character that is worthy of the gospel</a:t>
            </a:r>
            <a:endParaRPr lang="en-US" sz="3200" dirty="0">
              <a:solidFill>
                <a:schemeClr val="accent2">
                  <a:lumMod val="75000"/>
                </a:schemeClr>
              </a:solidFill>
            </a:endParaRPr>
          </a:p>
        </p:txBody>
      </p:sp>
    </p:spTree>
    <p:extLst>
      <p:ext uri="{BB962C8B-B14F-4D97-AF65-F5344CB8AC3E}">
        <p14:creationId xmlns:p14="http://schemas.microsoft.com/office/powerpoint/2010/main" val="5899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Thessalonians 2:1-12</a:t>
            </a:r>
            <a:endParaRPr lang="en-US" dirty="0"/>
          </a:p>
        </p:txBody>
      </p:sp>
      <p:sp>
        <p:nvSpPr>
          <p:cNvPr id="3" name="Content Placeholder 2"/>
          <p:cNvSpPr>
            <a:spLocks noGrp="1"/>
          </p:cNvSpPr>
          <p:nvPr>
            <p:ph idx="1"/>
          </p:nvPr>
        </p:nvSpPr>
        <p:spPr/>
        <p:txBody>
          <a:bodyPr>
            <a:normAutofit/>
          </a:bodyPr>
          <a:lstStyle/>
          <a:p>
            <a:r>
              <a:rPr lang="en-US" sz="3200" dirty="0" smtClean="0"/>
              <a:t>Tenacious (2:1, 2)</a:t>
            </a:r>
          </a:p>
        </p:txBody>
      </p:sp>
    </p:spTree>
    <p:extLst>
      <p:ext uri="{BB962C8B-B14F-4D97-AF65-F5344CB8AC3E}">
        <p14:creationId xmlns:p14="http://schemas.microsoft.com/office/powerpoint/2010/main" val="409466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Thessalonians 2:1-12</a:t>
            </a:r>
            <a:endParaRPr lang="en-US" dirty="0"/>
          </a:p>
        </p:txBody>
      </p:sp>
      <p:sp>
        <p:nvSpPr>
          <p:cNvPr id="3" name="Content Placeholder 2"/>
          <p:cNvSpPr>
            <a:spLocks noGrp="1"/>
          </p:cNvSpPr>
          <p:nvPr>
            <p:ph idx="1"/>
          </p:nvPr>
        </p:nvSpPr>
        <p:spPr/>
        <p:txBody>
          <a:bodyPr>
            <a:normAutofit/>
          </a:bodyPr>
          <a:lstStyle/>
          <a:p>
            <a:r>
              <a:rPr lang="en-US" sz="3200" dirty="0" smtClean="0"/>
              <a:t>Tenacious (2:1, 2)</a:t>
            </a:r>
          </a:p>
          <a:p>
            <a:r>
              <a:rPr lang="en-US" sz="3200" dirty="0" smtClean="0"/>
              <a:t>Sincere (2:3)</a:t>
            </a:r>
          </a:p>
          <a:p>
            <a:r>
              <a:rPr lang="en-US" sz="3200" dirty="0" smtClean="0"/>
              <a:t>Accountable (2:4-6)</a:t>
            </a:r>
          </a:p>
          <a:p>
            <a:r>
              <a:rPr lang="en-US" sz="3200" dirty="0" smtClean="0"/>
              <a:t>Affectionate (2:7, 8)</a:t>
            </a:r>
          </a:p>
          <a:p>
            <a:r>
              <a:rPr lang="en-US" sz="3200" dirty="0" smtClean="0"/>
              <a:t>Leading by example and guiding (2:9-12)</a:t>
            </a:r>
          </a:p>
          <a:p>
            <a:endParaRPr lang="en-US" sz="3200" dirty="0" smtClean="0"/>
          </a:p>
          <a:p>
            <a:endParaRPr lang="en-US" sz="3200" dirty="0" smtClean="0"/>
          </a:p>
          <a:p>
            <a:endParaRPr lang="en-US" sz="3200" dirty="0"/>
          </a:p>
        </p:txBody>
      </p:sp>
    </p:spTree>
    <p:extLst>
      <p:ext uri="{BB962C8B-B14F-4D97-AF65-F5344CB8AC3E}">
        <p14:creationId xmlns:p14="http://schemas.microsoft.com/office/powerpoint/2010/main" val="33655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Evangelists</a:t>
            </a:r>
            <a:endParaRPr lang="en-US" dirty="0"/>
          </a:p>
        </p:txBody>
      </p:sp>
      <p:sp>
        <p:nvSpPr>
          <p:cNvPr id="3" name="Text Placeholder 2"/>
          <p:cNvSpPr>
            <a:spLocks noGrp="1"/>
          </p:cNvSpPr>
          <p:nvPr>
            <p:ph type="body" idx="1"/>
          </p:nvPr>
        </p:nvSpPr>
        <p:spPr/>
        <p:txBody>
          <a:bodyPr>
            <a:normAutofit/>
          </a:bodyPr>
          <a:lstStyle/>
          <a:p>
            <a:r>
              <a:rPr lang="en-US" sz="2400" dirty="0" smtClean="0"/>
              <a:t>Sacred Soldiers</a:t>
            </a:r>
            <a:endParaRPr lang="en-US" sz="2400" dirty="0"/>
          </a:p>
        </p:txBody>
      </p:sp>
      <p:sp>
        <p:nvSpPr>
          <p:cNvPr id="4" name="Isosceles Triangle 3"/>
          <p:cNvSpPr/>
          <p:nvPr/>
        </p:nvSpPr>
        <p:spPr>
          <a:xfrm>
            <a:off x="4084320" y="4876800"/>
            <a:ext cx="914400" cy="762000"/>
          </a:xfrm>
          <a:prstGeom prst="triangle">
            <a:avLst/>
          </a:prstGeom>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Tree>
    <p:extLst>
      <p:ext uri="{BB962C8B-B14F-4D97-AF65-F5344CB8AC3E}">
        <p14:creationId xmlns:p14="http://schemas.microsoft.com/office/powerpoint/2010/main" val="94967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2 Timothy 2:1-7</a:t>
            </a:r>
            <a:endParaRPr lang="en-US" dirty="0"/>
          </a:p>
        </p:txBody>
      </p:sp>
      <p:sp>
        <p:nvSpPr>
          <p:cNvPr id="5" name="Content Placeholder 4"/>
          <p:cNvSpPr>
            <a:spLocks noGrp="1"/>
          </p:cNvSpPr>
          <p:nvPr>
            <p:ph idx="1"/>
          </p:nvPr>
        </p:nvSpPr>
        <p:spPr>
          <a:xfrm>
            <a:off x="457200" y="1600200"/>
            <a:ext cx="8229600" cy="5029200"/>
          </a:xfrm>
        </p:spPr>
        <p:txBody>
          <a:bodyPr>
            <a:normAutofit/>
          </a:bodyPr>
          <a:lstStyle/>
          <a:p>
            <a:pPr marL="514350" lvl="1" indent="-514350">
              <a:buFont typeface="+mj-lt"/>
              <a:buAutoNum type="arabicPeriod"/>
            </a:pPr>
            <a:r>
              <a:rPr lang="en-US" sz="3200" dirty="0" smtClean="0"/>
              <a:t>BE STRONG IN THE GRACE</a:t>
            </a:r>
          </a:p>
          <a:p>
            <a:pPr marL="0" lvl="1" indent="0">
              <a:buNone/>
            </a:pPr>
            <a:r>
              <a:rPr lang="en-US" sz="3200" b="1" dirty="0" smtClean="0">
                <a:solidFill>
                  <a:schemeClr val="accent2"/>
                </a:solidFill>
              </a:rPr>
              <a:t>VERSE 1</a:t>
            </a:r>
            <a:r>
              <a:rPr lang="en-US" sz="3200" dirty="0" smtClean="0"/>
              <a:t>, “You therefore, my son, be strong in the grace that is in Christ Jesus”</a:t>
            </a:r>
          </a:p>
          <a:p>
            <a:pPr lvl="1"/>
            <a:r>
              <a:rPr lang="en-US" sz="2400" dirty="0" smtClean="0"/>
              <a:t>Grace requires courage</a:t>
            </a:r>
          </a:p>
          <a:p>
            <a:pPr lvl="1"/>
            <a:r>
              <a:rPr lang="en-US" sz="2400" dirty="0" smtClean="0"/>
              <a:t>Preachers need such in preaching, expounding, applying, rebuking and exhorting (2 Tim. 2:15; 4:2-5)</a:t>
            </a:r>
          </a:p>
          <a:p>
            <a:pPr lvl="2"/>
            <a:r>
              <a:rPr lang="en-US" sz="2400" dirty="0" smtClean="0"/>
              <a:t>In enduring rejection (2 Tim. 1:7,8, 15)</a:t>
            </a:r>
          </a:p>
          <a:p>
            <a:pPr lvl="1"/>
            <a:r>
              <a:rPr lang="en-US" sz="2400" dirty="0" smtClean="0"/>
              <a:t>A feature all Christians are to possess regarding the faith (Eph. 6:10) </a:t>
            </a:r>
            <a:endParaRPr lang="en-US" sz="2400" dirty="0"/>
          </a:p>
        </p:txBody>
      </p:sp>
      <p:cxnSp>
        <p:nvCxnSpPr>
          <p:cNvPr id="3" name="Straight Connector 2"/>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6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2 Timothy 2:1-7</a:t>
            </a:r>
            <a:endParaRPr lang="en-US" dirty="0"/>
          </a:p>
        </p:txBody>
      </p:sp>
      <p:sp>
        <p:nvSpPr>
          <p:cNvPr id="5" name="Content Placeholder 4"/>
          <p:cNvSpPr>
            <a:spLocks noGrp="1"/>
          </p:cNvSpPr>
          <p:nvPr>
            <p:ph idx="1"/>
          </p:nvPr>
        </p:nvSpPr>
        <p:spPr>
          <a:xfrm>
            <a:off x="457200" y="1600200"/>
            <a:ext cx="8229600" cy="5105400"/>
          </a:xfrm>
        </p:spPr>
        <p:txBody>
          <a:bodyPr>
            <a:normAutofit fontScale="92500" lnSpcReduction="10000"/>
          </a:bodyPr>
          <a:lstStyle/>
          <a:p>
            <a:pPr marL="0" lvl="1" indent="0">
              <a:buNone/>
            </a:pPr>
            <a:r>
              <a:rPr lang="en-US" sz="3500" dirty="0" smtClean="0"/>
              <a:t>2. BE FAITHFUL</a:t>
            </a:r>
          </a:p>
          <a:p>
            <a:pPr marL="0" lvl="1" indent="0">
              <a:buNone/>
            </a:pPr>
            <a:r>
              <a:rPr lang="en-US" sz="3200" b="1" dirty="0" smtClean="0">
                <a:solidFill>
                  <a:schemeClr val="accent2"/>
                </a:solidFill>
              </a:rPr>
              <a:t>VERSE 2</a:t>
            </a:r>
            <a:r>
              <a:rPr lang="en-US" sz="3200" dirty="0" smtClean="0"/>
              <a:t>, “And the things that you have heard from me among many witnesses, commit these to faithful men who will be able to teach others also.”</a:t>
            </a:r>
          </a:p>
          <a:p>
            <a:pPr marL="742950" lvl="2" indent="-342900"/>
            <a:r>
              <a:rPr lang="en-US" sz="2800" dirty="0" smtClean="0"/>
              <a:t>The word of God’s grace needs to be received and committed (entrusted) to others who are faithful</a:t>
            </a:r>
          </a:p>
          <a:p>
            <a:pPr marL="742950" lvl="2" indent="-342900"/>
            <a:r>
              <a:rPr lang="en-US" sz="2800" dirty="0" smtClean="0"/>
              <a:t>How much emphasis do we place on the faithfulness of the preacher?</a:t>
            </a:r>
          </a:p>
          <a:p>
            <a:pPr marL="742950" lvl="2" indent="-342900"/>
            <a:r>
              <a:rPr lang="en-US" sz="2800" dirty="0" smtClean="0"/>
              <a:t>How much emphasis do we place on transmitting it to other faithful men?</a:t>
            </a:r>
          </a:p>
          <a:p>
            <a:pPr marL="742950" lvl="2" indent="-342900"/>
            <a:endParaRPr lang="en-US" sz="2800" dirty="0" smtClean="0"/>
          </a:p>
        </p:txBody>
      </p:sp>
      <p:cxnSp>
        <p:nvCxnSpPr>
          <p:cNvPr id="6" name="Straight Connector 5"/>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13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2 Timothy 2:1-7</a:t>
            </a:r>
            <a:endParaRPr lang="en-US" dirty="0"/>
          </a:p>
        </p:txBody>
      </p:sp>
      <p:sp>
        <p:nvSpPr>
          <p:cNvPr id="5" name="Content Placeholder 4"/>
          <p:cNvSpPr>
            <a:spLocks noGrp="1"/>
          </p:cNvSpPr>
          <p:nvPr>
            <p:ph idx="1"/>
          </p:nvPr>
        </p:nvSpPr>
        <p:spPr>
          <a:xfrm>
            <a:off x="457200" y="1600200"/>
            <a:ext cx="8229600" cy="5105400"/>
          </a:xfrm>
        </p:spPr>
        <p:txBody>
          <a:bodyPr>
            <a:normAutofit/>
          </a:bodyPr>
          <a:lstStyle/>
          <a:p>
            <a:pPr marL="0" lvl="1" indent="0">
              <a:buNone/>
            </a:pPr>
            <a:r>
              <a:rPr lang="en-US" sz="3200" b="1" dirty="0" smtClean="0"/>
              <a:t>Threefold Picture of Preachers</a:t>
            </a:r>
          </a:p>
          <a:p>
            <a:pPr marL="0" lvl="1" indent="0">
              <a:buNone/>
            </a:pPr>
            <a:r>
              <a:rPr lang="en-US" sz="3200" b="1" dirty="0" smtClean="0">
                <a:solidFill>
                  <a:schemeClr val="accent2"/>
                </a:solidFill>
              </a:rPr>
              <a:t>1) SOLDIER (2:3, 4)</a:t>
            </a:r>
          </a:p>
          <a:p>
            <a:pPr marL="742950" lvl="2" indent="-342900"/>
            <a:r>
              <a:rPr lang="en-US" sz="2800" dirty="0" smtClean="0"/>
              <a:t>Hardship to be endured</a:t>
            </a:r>
          </a:p>
          <a:p>
            <a:pPr marL="742950" lvl="2" indent="-342900"/>
            <a:r>
              <a:rPr lang="en-US" sz="2800" dirty="0" smtClean="0"/>
              <a:t>Engaged in warfare</a:t>
            </a:r>
          </a:p>
          <a:p>
            <a:pPr marL="742950" lvl="2" indent="-342900"/>
            <a:r>
              <a:rPr lang="en-US" sz="2800" dirty="0" smtClean="0"/>
              <a:t>Not to become entangled in the affairs of this life</a:t>
            </a:r>
          </a:p>
          <a:p>
            <a:pPr marL="742950" lvl="2" indent="-342900"/>
            <a:r>
              <a:rPr lang="en-US" sz="2800" dirty="0" smtClean="0"/>
              <a:t>Must please the one who enlisted him (cf. Gal. 1:10)</a:t>
            </a:r>
            <a:endParaRPr lang="en-US" sz="2400" dirty="0" smtClean="0"/>
          </a:p>
          <a:p>
            <a:pPr marL="1200150" lvl="3" indent="-342900"/>
            <a:endParaRPr lang="en-US" sz="2400" dirty="0" smtClean="0"/>
          </a:p>
        </p:txBody>
      </p:sp>
      <p:pic>
        <p:nvPicPr>
          <p:cNvPr id="1027" name="Picture 3" descr="C:\Users\Steven\AppData\Local\Microsoft\Windows\Temporary Internet Files\Content.IE5\7228KFMA\MC9003333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752600"/>
            <a:ext cx="1401775" cy="18269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7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1951</TotalTime>
  <Words>1958</Words>
  <Application>Microsoft Office PowerPoint</Application>
  <PresentationFormat>On-screen Show (4:3)</PresentationFormat>
  <Paragraphs>130</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Courier New</vt:lpstr>
      <vt:lpstr>Century Gothic</vt:lpstr>
      <vt:lpstr>Calibri</vt:lpstr>
      <vt:lpstr>Palatino Linotype</vt:lpstr>
      <vt:lpstr>Aharoni</vt:lpstr>
      <vt:lpstr>Bernard MT Condensed</vt:lpstr>
      <vt:lpstr>Executive</vt:lpstr>
      <vt:lpstr>Sacred Trusts</vt:lpstr>
      <vt:lpstr>gospel</vt:lpstr>
      <vt:lpstr>Question</vt:lpstr>
      <vt:lpstr>1 Thessalonians 2:1-12</vt:lpstr>
      <vt:lpstr>1 Thessalonians 2:1-12</vt:lpstr>
      <vt:lpstr>Evangelists</vt:lpstr>
      <vt:lpstr>2 Timothy 2:1-7</vt:lpstr>
      <vt:lpstr>2 Timothy 2:1-7</vt:lpstr>
      <vt:lpstr>2 Timothy 2:1-7</vt:lpstr>
      <vt:lpstr>2 Timothy 2:1-7</vt:lpstr>
      <vt:lpstr>2 Timothy 2:1-7</vt:lpstr>
      <vt:lpstr>God’s Soldier</vt:lpstr>
      <vt:lpstr>Challenging The Denominational Pastor Concept</vt:lpstr>
      <vt:lpstr>Lest We’re Influenced By The Denominations Around Us</vt:lpstr>
      <vt:lpstr>“If anyone speaks, let him speak as the oracles of God…” (1 Pet. 4:11)</vt:lpstr>
      <vt:lpstr>2 Timothy 2:1-7</vt:lpstr>
      <vt:lpstr>2 Timothy 2:1-7</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Trusts</dc:title>
  <dc:creator>Steven J. Wallace</dc:creator>
  <cp:lastModifiedBy>Steven J. Wallace</cp:lastModifiedBy>
  <cp:revision>61</cp:revision>
  <dcterms:created xsi:type="dcterms:W3CDTF">2012-11-27T21:12:17Z</dcterms:created>
  <dcterms:modified xsi:type="dcterms:W3CDTF">2012-12-07T22:36:43Z</dcterms:modified>
</cp:coreProperties>
</file>